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858000" cy="9144000"/>
  <p:embeddedFontLst>
    <p:embeddedFont>
      <p:font typeface="Arial Black"/>
      <p:regular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5CEF0D-529A-4779-A5C3-E199F31562F0}">
  <a:tblStyle styleId="{C95CEF0D-529A-4779-A5C3-E199F31562F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schemas.openxmlformats.org/officeDocument/2006/relationships/font" Target="fonts/ArialBlack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p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p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p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8" name="Google Shape;468;p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p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p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p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p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2" name="Google Shape;522;p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23a67e580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123a67e58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9" name="Google Shape;529;g123a67e580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p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Black"/>
              <a:buNone/>
              <a:defRPr b="0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2987824" y="6580648"/>
            <a:ext cx="324036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Centre for Development of Advanced Computing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freepptbackgrounds.net/wp-content/uploads/2013/11/Green-business-template-Print-Master.jpg" id="24" name="Google Shape;24;p2"/>
          <p:cNvPicPr preferRelativeResize="0"/>
          <p:nvPr/>
        </p:nvPicPr>
        <p:blipFill rotWithShape="1">
          <a:blip r:embed="rId2">
            <a:alphaModFix/>
          </a:blip>
          <a:srcRect b="0" l="6630" r="60373" t="0"/>
          <a:stretch/>
        </p:blipFill>
        <p:spPr>
          <a:xfrm flipH="1">
            <a:off x="6107212" y="0"/>
            <a:ext cx="30367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1075" y="611934"/>
            <a:ext cx="586496" cy="41460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/>
          <p:nvPr>
            <p:ph type="ctrTitle"/>
          </p:nvPr>
        </p:nvSpPr>
        <p:spPr>
          <a:xfrm>
            <a:off x="457200" y="1883791"/>
            <a:ext cx="7307123" cy="2916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54492" y="152718"/>
            <a:ext cx="771790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397435" y="174315"/>
            <a:ext cx="4700736" cy="78573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454492" y="152718"/>
            <a:ext cx="771790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76300" y="1752600"/>
            <a:ext cx="7800156" cy="4700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457200" y="1447802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Black"/>
              <a:buNone/>
              <a:defRPr b="0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454492" y="152718"/>
            <a:ext cx="771790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454492" y="152718"/>
            <a:ext cx="771790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54492" y="152718"/>
            <a:ext cx="771790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457201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454492" y="152718"/>
            <a:ext cx="771790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0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8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10868" r="0" t="0"/>
          <a:stretch/>
        </p:blipFill>
        <p:spPr>
          <a:xfrm>
            <a:off x="0" y="0"/>
            <a:ext cx="81501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54492" y="152718"/>
            <a:ext cx="771790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19150" y="1752600"/>
            <a:ext cx="7857306" cy="4700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 rot="-5400000">
            <a:off x="8227378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987824" y="6580648"/>
            <a:ext cx="324036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Centre for Development of Advanced Computing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28325" y="116634"/>
            <a:ext cx="586496" cy="41460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computing.llnl.gov/tutorials/openMP/" TargetMode="External"/><Relationship Id="rId4" Type="http://schemas.openxmlformats.org/officeDocument/2006/relationships/hyperlink" Target="http://www.openmp.org/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computing.llnl.gov/tutorials/openMP/" TargetMode="External"/><Relationship Id="rId4" Type="http://schemas.openxmlformats.org/officeDocument/2006/relationships/hyperlink" Target="http://www.openmp.org/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457200" y="2286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OpenMP</a:t>
            </a:r>
            <a:endParaRPr b="1" i="0" sz="4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rPr>
              <a:t>Samir Shaikh</a:t>
            </a:r>
            <a:endParaRPr b="0" i="0" sz="2000" u="none" cap="none" strike="noStrike">
              <a:solidFill>
                <a:srgbClr val="1F497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rPr>
              <a:t>C-DAC Pune</a:t>
            </a:r>
            <a:endParaRPr b="0" i="0" sz="2000" u="none" cap="none" strike="noStrike">
              <a:solidFill>
                <a:srgbClr val="1F497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11402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Programming Model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772" y="1676725"/>
            <a:ext cx="4665100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6045600" y="1840525"/>
            <a:ext cx="210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5845125" y="2764300"/>
            <a:ext cx="3302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……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…...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5148775" y="2874500"/>
            <a:ext cx="559200" cy="987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853325" y="1746750"/>
            <a:ext cx="2078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(..)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5845125" y="4516900"/>
            <a:ext cx="3302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……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…...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5148775" y="4627100"/>
            <a:ext cx="559200" cy="987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5813475" y="6018625"/>
            <a:ext cx="2004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6830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Communication Between Threads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858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Memory Model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threads read and write shared variable no need for explicit message passing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synchronization to protect against race conditions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storage attributes for minimizing synchronization and improving cache reuse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9878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When to use openMP ?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9906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platform is multi core or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multiprocessor.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is cross-platform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Parallelizable loop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Last-minute optimization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1216491" y="3813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Basic Syntax 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1219200" y="14478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 file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#include &lt;omp.h&gt;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region: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construct_name [clause, clause...]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// .. Do some work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// end of parallel region/block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variables and functions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Fortran: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!$OMP construct [clause [clause] .. 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C$OMP construct [clause [clause] ..]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*$OMP construct [clause [clause] ..]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/>
        </p:nvSpPr>
        <p:spPr>
          <a:xfrm>
            <a:off x="911691" y="2289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Executing OpenMP Program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914400" y="18288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Compilation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gcc –fopenmp &lt;program name&gt; –o &lt;execcutable&gt;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gfortran –fopenmp &lt;program name&gt; –o &lt;execcutable&gt;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ifort &lt;program name&gt; -qopenmp –o &lt;execcutable&gt;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icc &lt;program name&gt; -qopenmp –o &lt;execcutable&gt;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Execution: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./ &lt;executable-name&gt;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530691" y="3813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Compiler support for OpenMP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p27"/>
          <p:cNvGraphicFramePr/>
          <p:nvPr/>
        </p:nvGraphicFramePr>
        <p:xfrm>
          <a:off x="1617200" y="255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{C95CEF0D-529A-4779-A5C3-E199F31562F0}</a:tableStyleId>
              </a:tblPr>
              <a:tblGrid>
                <a:gridCol w="3057675"/>
                <a:gridCol w="30365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Compiler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Flag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GNU (gcc/g++)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-fopenmp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Intel (icc)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-qopenmp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Sun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-xopenmp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Many more….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/>
        </p:nvSpPr>
        <p:spPr>
          <a:xfrm>
            <a:off x="759291" y="3813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Language extensions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850" y="1884225"/>
            <a:ext cx="7909149" cy="42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/>
        </p:nvSpPr>
        <p:spPr>
          <a:xfrm>
            <a:off x="9878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Constructs 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995700" y="147575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Regions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#pragma omp parallel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Worksharing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#pragma omp for, #pragma omp sections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Environment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#pragma omp parallel shared/private (...)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Synchronization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#pragma omp barrier, #pragma omp critical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/>
        </p:nvSpPr>
        <p:spPr>
          <a:xfrm>
            <a:off x="8354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Parallel Region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843300" y="1573325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 a team of N threads {0.... N-1}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it, all codes are sequential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538" y="3065875"/>
            <a:ext cx="700087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1064100" y="152725"/>
            <a:ext cx="7529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Loop Constructs: Parallel do/for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1066743" y="1752605"/>
            <a:ext cx="8018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for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for(i=0; i&lt;n; i++)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a[i] = b[i] + c[i]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Fortran: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!$omp parallel do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i=1, 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a(i) = b(i) +c(i)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enddo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3130" y="2228017"/>
            <a:ext cx="2787616" cy="326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1521299" y="152725"/>
            <a:ext cx="659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529175" y="1157525"/>
            <a:ext cx="6987000" cy="50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Architecture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Sequential Program Execution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Introduction to OpenMP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OpenMP Programming Model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OpenMP Syntax and Execution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OpenMP Directives and Clauses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Race Condition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variables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OpenMP examples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Good things and Limitation of OpenMP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References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/>
        </p:nvSpPr>
        <p:spPr>
          <a:xfrm>
            <a:off x="1216491" y="3813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Clauses for Parallel constructs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1170400" y="2489450"/>
            <a:ext cx="3279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firstprivate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lastprivate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nowait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1040675" y="1721175"/>
            <a:ext cx="7940700" cy="556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[clause, clause, ...]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5056600" y="2489450"/>
            <a:ext cx="3279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/>
        </p:nvSpPr>
        <p:spPr>
          <a:xfrm>
            <a:off x="7592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private Clause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762000" y="15240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values of private data are undefined upon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entry to and exit from the specific construct.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 iteration variable is private by default.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#prgma omp parallel for private(a)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for(i=0; i&lt;n; i++)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71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a=i+1;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71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printf(“Thread %d has value of a=%d for i=%d\n”,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71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omp_get_thread_num(),a,i)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10640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firstprivate Clause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066800" y="16002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clause combines behavior of private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clause with automatic initialization of the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variables in its list.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b=50,n=1858;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printf(“Before parallel loop: b=%d ,n=%d\n”,b,n)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for private(i), firstprivate(b), lastprivate(a)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for(i=0; i&lt;n; i++)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71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a=i+b;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c=a+b;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/>
        </p:nvSpPr>
        <p:spPr>
          <a:xfrm>
            <a:off x="911691" y="2289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lastprivate Clause 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914400" y="18288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Performs finalization of private variables.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Each thread has its own copy.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b=50,n=1858;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printf(“Before parallel loop: b=%d ,n=%d\n”,b,n)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for private(i), firstprivate(b), lastprivate(a)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for(i=0; i&lt;n; i++)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71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a=i+b;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1257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c=a+b;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/>
        </p:nvSpPr>
        <p:spPr>
          <a:xfrm>
            <a:off x="9116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shared Clause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6"/>
          <p:cNvSpPr txBox="1"/>
          <p:nvPr/>
        </p:nvSpPr>
        <p:spPr>
          <a:xfrm>
            <a:off x="914400" y="19050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Shared among team of threads.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Each thread can modify shared variables.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 corruption is possible when multiple threads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attempt to update the same memory location.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 correctness is user’s responsibility.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/>
        </p:nvSpPr>
        <p:spPr>
          <a:xfrm>
            <a:off x="8354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default Clause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8382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Defines the default data scope within parallel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region.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default(private | shared | none).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/>
        </p:nvSpPr>
        <p:spPr>
          <a:xfrm>
            <a:off x="9116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nowait Clause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914400" y="3425750"/>
            <a:ext cx="8219400" cy="25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Allow threads that finish earlier to proceed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without waiting.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specified, then threads do not synchronize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at the end of parallel loop.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 txBox="1"/>
          <p:nvPr/>
        </p:nvSpPr>
        <p:spPr>
          <a:xfrm>
            <a:off x="964475" y="1873575"/>
            <a:ext cx="7940700" cy="595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nowait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/>
        </p:nvSpPr>
        <p:spPr>
          <a:xfrm>
            <a:off x="759291" y="4575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reduction Clause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762000" y="2057400"/>
            <a:ext cx="8219400" cy="1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Performs a reduction on variables subject to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given operator.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1421675" y="3626175"/>
            <a:ext cx="4946100" cy="1904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for reduction(+ : result)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(unsigned i = 0; i &lt; v.size(); i++)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 += v[i];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/>
        </p:nvSpPr>
        <p:spPr>
          <a:xfrm>
            <a:off x="9116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schedule Clause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914400" y="3461300"/>
            <a:ext cx="8219400" cy="30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Specifies how loop iteration are divided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among team of threads.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Scheduling Classes: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Static	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Dynamic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Guided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runtime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964475" y="1644975"/>
            <a:ext cx="7940700" cy="1726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for schedule (type,[chunk size])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// ...some stuff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schedule Clause.. cont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1"/>
          <p:cNvSpPr txBox="1"/>
          <p:nvPr/>
        </p:nvSpPr>
        <p:spPr>
          <a:xfrm>
            <a:off x="640500" y="1246175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schedule(static, [n])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thread is assigned chunks in “round robin” fashion, known as block cyclic scheduling.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n has not been specified, it will contain CEILING(number_of_iterations / number_of_threads) iterations.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loop of length 16, 3 threads, chunk size 2: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3450" y="4222300"/>
            <a:ext cx="4493050" cy="23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911691" y="4575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Parallel programing Architectures/Model .. </a:t>
            </a:r>
            <a:endParaRPr b="1" i="0" sz="2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325" y="2956475"/>
            <a:ext cx="3077925" cy="13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4825" y="2956475"/>
            <a:ext cx="3115624" cy="13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131825" y="2415500"/>
            <a:ext cx="30021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Shared-memory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634700" y="2415500"/>
            <a:ext cx="34734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Distributed-memory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941475" y="5216925"/>
            <a:ext cx="230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❖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openMP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Pthreads 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194200" y="5297925"/>
            <a:ext cx="26712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MPI - Message Passing Interface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132050" y="5319925"/>
            <a:ext cx="456300" cy="39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5551650" y="5319925"/>
            <a:ext cx="456300" cy="39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611550" y="6051525"/>
            <a:ext cx="18840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3445200" y="6036800"/>
            <a:ext cx="284700" cy="164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0" name="Google Shape;120;p15"/>
          <p:cNvCxnSpPr/>
          <p:nvPr/>
        </p:nvCxnSpPr>
        <p:spPr>
          <a:xfrm flipH="1">
            <a:off x="5289675" y="6014725"/>
            <a:ext cx="272100" cy="183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/>
          <p:nvPr/>
        </p:nvSpPr>
        <p:spPr>
          <a:xfrm>
            <a:off x="1118475" y="219125"/>
            <a:ext cx="7528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schedule Clause.. cont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1126093" y="1534133"/>
            <a:ext cx="80178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schedule(dynamic, [n])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of loop are divided into chunks containing n iterations each.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Default chunk size is 1.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1169965" y="3692585"/>
            <a:ext cx="3858900" cy="1904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!$omp do schedule (dynamic)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i=1,8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… (loop body)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do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!$omp end do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4403" y="3087447"/>
            <a:ext cx="3939597" cy="311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/>
          <p:nvPr/>
        </p:nvSpPr>
        <p:spPr>
          <a:xfrm>
            <a:off x="1071685" y="1501731"/>
            <a:ext cx="79839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schedule(</a:t>
            </a:r>
            <a:r>
              <a:rPr b="1" i="0" lang="en-US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guided, [n]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If you specify n, that is the minimum chunk size that each thread should posses.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 of each successive chunks is exponentially decreasing.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chunk size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max((num_of_iterations/num_of_threads),n)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Subsequent chunks consist of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max(remaining_iterations/number_of_threads,n)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iterations.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Schedule(runtime): export OMP_SCHEDULE “STATIC, 4”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the scheduling type at run time by the OMP_SCHEDULE environment variable.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1064100" y="228925"/>
            <a:ext cx="7496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schedule Clause.. cont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/>
        </p:nvSpPr>
        <p:spPr>
          <a:xfrm>
            <a:off x="1064100" y="152725"/>
            <a:ext cx="7519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Work sharing : Section Directive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1066739" y="1752605"/>
            <a:ext cx="8008500" cy="4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section is executed exactly once and one thread executes one section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parallel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#pragma omp sections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{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#pragma omp section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x_calculation();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#pragma omp section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y_calculation();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#pragma omp section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z_calculation();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}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920" y="2665167"/>
            <a:ext cx="3127596" cy="374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/>
        </p:nvSpPr>
        <p:spPr>
          <a:xfrm>
            <a:off x="9144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Designated section is executed by single thread only.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single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=10;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}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#pragma omp for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{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for (i=0;i&lt;N;i++)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b[i] = a;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}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9116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Work sharing : Single Directive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6325" y="2460375"/>
            <a:ext cx="4023575" cy="39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/>
        </p:nvSpPr>
        <p:spPr>
          <a:xfrm>
            <a:off x="9906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to single, but code block will be executed by the master thread only.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master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=10;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}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for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(i=0;i&lt;N;i++)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b[i] = a;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}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6"/>
          <p:cNvSpPr txBox="1"/>
          <p:nvPr/>
        </p:nvSpPr>
        <p:spPr>
          <a:xfrm>
            <a:off x="9878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Work sharing : Master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6"/>
          <p:cNvSpPr txBox="1"/>
          <p:nvPr/>
        </p:nvSpPr>
        <p:spPr>
          <a:xfrm>
            <a:off x="5155475" y="4083375"/>
            <a:ext cx="3955800" cy="1904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C/C++: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master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----- block of code--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/>
          <p:nvPr/>
        </p:nvSpPr>
        <p:spPr>
          <a:xfrm>
            <a:off x="10640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Race condition </a:t>
            </a:r>
            <a:endParaRPr b="1" i="0" sz="24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7"/>
          <p:cNvSpPr txBox="1"/>
          <p:nvPr/>
        </p:nvSpPr>
        <p:spPr>
          <a:xfrm>
            <a:off x="992950" y="1478275"/>
            <a:ext cx="2528700" cy="11382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 the largest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 in a list of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7"/>
          <p:cNvSpPr txBox="1"/>
          <p:nvPr/>
        </p:nvSpPr>
        <p:spPr>
          <a:xfrm>
            <a:off x="3690425" y="1804175"/>
            <a:ext cx="3133500" cy="20679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= 10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!$omp parallel do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i=1,n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if(a(i) .gt. Max) then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= a(i)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endif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enddo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7"/>
          <p:cNvSpPr txBox="1"/>
          <p:nvPr/>
        </p:nvSpPr>
        <p:spPr>
          <a:xfrm>
            <a:off x="1274300" y="4151925"/>
            <a:ext cx="30174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 0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a(i) value = 12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Max value = 10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(a(i) &gt; Max) (12 &gt; 10)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= a(i) (i.e. 12)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7"/>
          <p:cNvSpPr txBox="1"/>
          <p:nvPr/>
        </p:nvSpPr>
        <p:spPr>
          <a:xfrm>
            <a:off x="5846300" y="4151925"/>
            <a:ext cx="30174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 1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a(i) value = 11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Max value = 10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(a(i) &gt; Max) (11 &gt; 10)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= a(i) (i.e. 11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Synchronization: Critical Section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8"/>
          <p:cNvSpPr txBox="1"/>
          <p:nvPr/>
        </p:nvSpPr>
        <p:spPr>
          <a:xfrm>
            <a:off x="762000" y="1752600"/>
            <a:ext cx="82194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Directive restrict access to the enclosed code to only one thread at a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8"/>
          <p:cNvSpPr txBox="1"/>
          <p:nvPr/>
        </p:nvSpPr>
        <p:spPr>
          <a:xfrm>
            <a:off x="5284775" y="2321175"/>
            <a:ext cx="3808800" cy="4125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cnt = 0, f=7;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parallel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for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for(i=0;i&lt;20;i++)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if(b[i] == 0)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critical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cnt++;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}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a[i] = b[i] + f*(i+1);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}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}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616650"/>
            <a:ext cx="42767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/>
          <p:nvPr/>
        </p:nvSpPr>
        <p:spPr>
          <a:xfrm>
            <a:off x="8354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Synchronization:Barrier Directive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9"/>
          <p:cNvSpPr txBox="1"/>
          <p:nvPr/>
        </p:nvSpPr>
        <p:spPr>
          <a:xfrm>
            <a:off x="838200" y="1447800"/>
            <a:ext cx="8219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Synchronizes all the threads in a team.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950" y="2263800"/>
            <a:ext cx="709612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"/>
          <p:cNvSpPr txBox="1"/>
          <p:nvPr/>
        </p:nvSpPr>
        <p:spPr>
          <a:xfrm>
            <a:off x="1216500" y="1393875"/>
            <a:ext cx="4491000" cy="49683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 x=2;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parallel shared(x)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int tid = omp_get_thread_num(); if(tid == 0)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x=5;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else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printf(“[1] thread %2d:   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x=%d\n”,tid,x);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barrier printf(“[2] thread %2d:  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x=%d\n”,tid,x);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0"/>
          <p:cNvSpPr txBox="1"/>
          <p:nvPr/>
        </p:nvSpPr>
        <p:spPr>
          <a:xfrm>
            <a:off x="12164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Synchronization:Barrier Directive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0"/>
          <p:cNvSpPr txBox="1"/>
          <p:nvPr/>
        </p:nvSpPr>
        <p:spPr>
          <a:xfrm>
            <a:off x="6691525" y="3091375"/>
            <a:ext cx="2437200" cy="2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threads may still have x=2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Cache flush + thread synchronization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threads have x=5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50"/>
          <p:cNvCxnSpPr/>
          <p:nvPr/>
        </p:nvCxnSpPr>
        <p:spPr>
          <a:xfrm flipH="1">
            <a:off x="4665825" y="3650575"/>
            <a:ext cx="1941300" cy="8547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97" name="Google Shape;397;p50"/>
          <p:cNvCxnSpPr/>
          <p:nvPr/>
        </p:nvCxnSpPr>
        <p:spPr>
          <a:xfrm flipH="1">
            <a:off x="4792325" y="4842800"/>
            <a:ext cx="1793700" cy="2322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98" name="Google Shape;398;p50"/>
          <p:cNvCxnSpPr/>
          <p:nvPr/>
        </p:nvCxnSpPr>
        <p:spPr>
          <a:xfrm flipH="1">
            <a:off x="4380825" y="5697425"/>
            <a:ext cx="2226300" cy="318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1"/>
          <p:cNvSpPr txBox="1"/>
          <p:nvPr/>
        </p:nvSpPr>
        <p:spPr>
          <a:xfrm>
            <a:off x="457200" y="1752600"/>
            <a:ext cx="82194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 Critical section.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memory location must be updated atomically.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1"/>
          <p:cNvSpPr txBox="1"/>
          <p:nvPr/>
        </p:nvSpPr>
        <p:spPr>
          <a:xfrm>
            <a:off x="4544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Synchronization:Atomic Directive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1"/>
          <p:cNvSpPr txBox="1"/>
          <p:nvPr/>
        </p:nvSpPr>
        <p:spPr>
          <a:xfrm>
            <a:off x="4979975" y="4443050"/>
            <a:ext cx="3597900" cy="1466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atomic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----- Single line code--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1216491" y="533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Basic Architecture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625" y="1905318"/>
            <a:ext cx="29241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3375" y="1789274"/>
            <a:ext cx="3850375" cy="44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/>
          <p:nvPr/>
        </p:nvSpPr>
        <p:spPr>
          <a:xfrm>
            <a:off x="1216500" y="152725"/>
            <a:ext cx="7436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Environment Variable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2"/>
          <p:cNvSpPr txBox="1"/>
          <p:nvPr/>
        </p:nvSpPr>
        <p:spPr>
          <a:xfrm>
            <a:off x="1224024" y="1151206"/>
            <a:ext cx="7920000" cy="49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set number of threads during execution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export OMP_NUM_THREADS=4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allow run time system to determine the number of threads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export OMP_DYNAMIC=TRUE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allow nesting of parallel region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export OMP_NESTED=TRUE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thread ID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omp_get_thread_num()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3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Control the Number of Threads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3"/>
          <p:cNvSpPr txBox="1"/>
          <p:nvPr/>
        </p:nvSpPr>
        <p:spPr>
          <a:xfrm>
            <a:off x="7620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Parallel region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#pragma omp parallel num_threads(integer)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Run-time function/ICV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omp_set_num_threads(integer)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Variable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OMP_NUM_THREADS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53"/>
          <p:cNvCxnSpPr/>
          <p:nvPr/>
        </p:nvCxnSpPr>
        <p:spPr>
          <a:xfrm rot="10800000">
            <a:off x="7926075" y="2542575"/>
            <a:ext cx="21000" cy="32076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2" name="Google Shape;422;p53"/>
          <p:cNvSpPr txBox="1"/>
          <p:nvPr/>
        </p:nvSpPr>
        <p:spPr>
          <a:xfrm>
            <a:off x="6831025" y="3887375"/>
            <a:ext cx="2289600" cy="432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Priority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Good Things about OpenMP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4"/>
          <p:cNvSpPr txBox="1"/>
          <p:nvPr/>
        </p:nvSpPr>
        <p:spPr>
          <a:xfrm>
            <a:off x="7620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Incrementally Parallelization of sequential code.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 thread management to compiler.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Directly supported by compiler.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/>
          <p:nvPr/>
        </p:nvSpPr>
        <p:spPr>
          <a:xfrm>
            <a:off x="9878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Limitations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5"/>
          <p:cNvSpPr txBox="1"/>
          <p:nvPr/>
        </p:nvSpPr>
        <p:spPr>
          <a:xfrm>
            <a:off x="9906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details are hidden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efficiently in shared-memory multiprocessor platforms only but not on distributed memory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Limited performance by memory architecture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6"/>
          <p:cNvSpPr txBox="1"/>
          <p:nvPr/>
        </p:nvSpPr>
        <p:spPr>
          <a:xfrm>
            <a:off x="7620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https://computing.llnl.gov/tutorials/openMP/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http://wiki.scinethpc.ca/wiki/images/9/9b/D s-openmp.pdf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www.openmp.org/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http://openmp.org/sc13/OpenMP4.0_Intro_Y onghongYan_SC13.pdf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 txBox="1"/>
          <p:nvPr/>
        </p:nvSpPr>
        <p:spPr>
          <a:xfrm>
            <a:off x="252050" y="2960075"/>
            <a:ext cx="82194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/>
          <p:cNvSpPr txBox="1"/>
          <p:nvPr/>
        </p:nvSpPr>
        <p:spPr>
          <a:xfrm>
            <a:off x="538500" y="57774"/>
            <a:ext cx="77178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Task Construct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8"/>
          <p:cNvSpPr txBox="1"/>
          <p:nvPr/>
        </p:nvSpPr>
        <p:spPr>
          <a:xfrm>
            <a:off x="1452900" y="1885075"/>
            <a:ext cx="6490500" cy="4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 fib(int n)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int i, j;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if (n&lt;2) return n;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else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{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	#pragma omp task shared(i) firstprivate(n)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i=fib(n-1);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task shared(j) firstprivate(n)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j=fib(n-2);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taskwait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return i+j;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}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8"/>
          <p:cNvSpPr txBox="1"/>
          <p:nvPr/>
        </p:nvSpPr>
        <p:spPr>
          <a:xfrm>
            <a:off x="730350" y="991775"/>
            <a:ext cx="78921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 in OpenMP are code blocks that the compiler wraps up and makes available to be executed in parallel.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Task Construct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 txBox="1"/>
          <p:nvPr/>
        </p:nvSpPr>
        <p:spPr>
          <a:xfrm>
            <a:off x="1148100" y="1404425"/>
            <a:ext cx="60687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Taskgroup Construct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taskgroup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Taskloop Construct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taskloop num_tasks (x)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Taskyield Construct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taskyield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Taskwait Construct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#pragma omp taskwait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dependency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task depend(in: x)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priority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#pragma omp task priority(1)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"/>
          <p:cNvSpPr txBox="1"/>
          <p:nvPr/>
        </p:nvSpPr>
        <p:spPr>
          <a:xfrm>
            <a:off x="888241" y="2078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Taskloop Construct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0"/>
          <p:cNvSpPr txBox="1"/>
          <p:nvPr/>
        </p:nvSpPr>
        <p:spPr>
          <a:xfrm>
            <a:off x="911700" y="2236775"/>
            <a:ext cx="3903900" cy="4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397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#pragma omp taskgroup</a:t>
            </a:r>
            <a:b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{</a:t>
            </a:r>
            <a:b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for (int tmp = 0; tmp &lt; 32; tmp++)</a:t>
            </a:r>
            <a:b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  #pragma omp task</a:t>
            </a:r>
            <a:b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    for (long l = tmp * 32; l &lt; tmp * 32 + 32; l++)</a:t>
            </a:r>
            <a:b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       do_something (l);</a:t>
            </a:r>
            <a:b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8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0"/>
          <p:cNvSpPr txBox="1"/>
          <p:nvPr/>
        </p:nvSpPr>
        <p:spPr>
          <a:xfrm>
            <a:off x="5711475" y="2289525"/>
            <a:ext cx="34395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397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#pragma omp taskloop num_tasks (32)</a:t>
            </a:r>
            <a:br>
              <a:rPr b="0" i="0" lang="en-US" sz="1800" u="none" cap="none" strike="noStrike">
                <a:solidFill>
                  <a:srgbClr val="333333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  for (long l = 0; l &lt; 1024; l++)</a:t>
            </a:r>
            <a:br>
              <a:rPr b="0" i="0" lang="en-US" sz="1800" u="none" cap="none" strike="noStrike">
                <a:solidFill>
                  <a:srgbClr val="333333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    do_something (l);</a:t>
            </a:r>
            <a:endParaRPr b="0" i="0" sz="1800" u="none" cap="none" strike="noStrike">
              <a:solidFill>
                <a:srgbClr val="333333"/>
              </a:solidFill>
              <a:highlight>
                <a:srgbClr val="F9F9F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0"/>
          <p:cNvSpPr txBox="1"/>
          <p:nvPr/>
        </p:nvSpPr>
        <p:spPr>
          <a:xfrm>
            <a:off x="1100800" y="1550975"/>
            <a:ext cx="298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OpenMP 4.0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0"/>
          <p:cNvSpPr txBox="1"/>
          <p:nvPr/>
        </p:nvSpPr>
        <p:spPr>
          <a:xfrm>
            <a:off x="5749000" y="1550975"/>
            <a:ext cx="298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OpenMP 4.5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1"/>
          <p:cNvSpPr txBox="1"/>
          <p:nvPr/>
        </p:nvSpPr>
        <p:spPr>
          <a:xfrm>
            <a:off x="8354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4.5 Features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1"/>
          <p:cNvSpPr txBox="1"/>
          <p:nvPr/>
        </p:nvSpPr>
        <p:spPr>
          <a:xfrm>
            <a:off x="1300500" y="1267275"/>
            <a:ext cx="7187100" cy="5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Explicit map clause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Target Construct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Target data Construct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Target Update Construct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Declare target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Teams construct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Device run time routines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Target Memory and device pointer routines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Thread Affinity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Linear clause in loop construct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Asynchronous target execution with nowait clause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 Doacross loop construct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SIMD construct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9116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Sequential Program Execution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914400" y="19050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run sequential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Instructions executed in serial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cores are idle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 of available resource...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want all cores to be used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execute program.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HOW ?</a:t>
            </a:r>
            <a:endParaRPr b="1" i="0" sz="20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1900" y="1459163"/>
            <a:ext cx="37719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"/>
          <p:cNvSpPr txBox="1"/>
          <p:nvPr/>
        </p:nvSpPr>
        <p:spPr>
          <a:xfrm>
            <a:off x="1216500" y="152725"/>
            <a:ext cx="7436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Environment Variable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2"/>
          <p:cNvSpPr txBox="1"/>
          <p:nvPr/>
        </p:nvSpPr>
        <p:spPr>
          <a:xfrm>
            <a:off x="1224024" y="1151206"/>
            <a:ext cx="7920000" cy="49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set number of threads during execution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export OMP_NUM_THREADS=4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allow run time system to determine the number of threads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export OMP_DYNAMIC=TRUE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allow nesting of parallel region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export OMP_NESTED=TRUE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thread ID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omp_get_thread_num()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3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Control the Number of Threads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3"/>
          <p:cNvSpPr txBox="1"/>
          <p:nvPr/>
        </p:nvSpPr>
        <p:spPr>
          <a:xfrm>
            <a:off x="7620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Parallel region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#pragma omp parallel num_threads(integer)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Run-time function/ICV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omp_set_num_threads(integer)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Variable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OMP_NUM_THREADS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p63"/>
          <p:cNvCxnSpPr/>
          <p:nvPr/>
        </p:nvCxnSpPr>
        <p:spPr>
          <a:xfrm rot="10800000">
            <a:off x="7926075" y="2542575"/>
            <a:ext cx="21000" cy="32076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7" name="Google Shape;497;p63"/>
          <p:cNvSpPr txBox="1"/>
          <p:nvPr/>
        </p:nvSpPr>
        <p:spPr>
          <a:xfrm>
            <a:off x="6831025" y="3887375"/>
            <a:ext cx="2289600" cy="432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Priority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4"/>
          <p:cNvSpPr txBox="1"/>
          <p:nvPr/>
        </p:nvSpPr>
        <p:spPr>
          <a:xfrm>
            <a:off x="9116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3.1 TO 4+ FEATURES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4" name="Google Shape;504;p64"/>
          <p:cNvGraphicFramePr/>
          <p:nvPr/>
        </p:nvGraphicFramePr>
        <p:xfrm>
          <a:off x="1409700" y="190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{C95CEF0D-529A-4779-A5C3-E199F31562F0}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Openmp 3.0 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Openmp 4.0 to 4.0.2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Openmp 4.0.2 to 4.5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Parallel construct Worksharing construct Synronization construct Data sharing clauses Task Construct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Proc_bind clause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Task group construct 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Task dependences Target construct Target update construct 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Declare target construct Teams construct Device runtime routines Distribute construct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Task Priority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Task loop construct Device memory routines and device pointers Do across loop construct Linear clause in loop construct Cancellation Construct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5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Good Things about OpenMP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5"/>
          <p:cNvSpPr txBox="1"/>
          <p:nvPr/>
        </p:nvSpPr>
        <p:spPr>
          <a:xfrm>
            <a:off x="7620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Incrementally Parallelization of sequential code.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 thread management to compiler.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Directly supported by compiler.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/>
          <p:nvPr/>
        </p:nvSpPr>
        <p:spPr>
          <a:xfrm>
            <a:off x="9878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Limitations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6"/>
          <p:cNvSpPr txBox="1"/>
          <p:nvPr/>
        </p:nvSpPr>
        <p:spPr>
          <a:xfrm>
            <a:off x="9906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details are hidden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efficiently in shared-memory multiprocessor platforms only but not on distributed memory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Limited performance by memory architecture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7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7"/>
          <p:cNvSpPr txBox="1"/>
          <p:nvPr/>
        </p:nvSpPr>
        <p:spPr>
          <a:xfrm>
            <a:off x="7620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https://computing.llnl.gov/tutorials/openMP/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http://wiki.scinethpc.ca/wiki/images/9/9b/D s-openmp.pdf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www.openmp.org/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http://openmp.org/sc13/OpenMP4.0_Intro_Y onghongYan_SC13.pdf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/>
          <p:nvPr/>
        </p:nvSpPr>
        <p:spPr>
          <a:xfrm>
            <a:off x="7592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8"/>
          <p:cNvSpPr txBox="1"/>
          <p:nvPr/>
        </p:nvSpPr>
        <p:spPr>
          <a:xfrm>
            <a:off x="7620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https://www.openmp.org/#</a:t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https://www.openmp.org/resources/openmp-benchmarks/</a:t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https://www.openmp.org/resources/openmp-presentations/</a:t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https://www.openmp.org/resources/openmp-presentations/sc-19-booth-talks/</a:t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https://www.openmp.org/events/sc21/</a:t>
            </a:r>
            <a:endParaRPr sz="2000"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/>
        </p:nvSpPr>
        <p:spPr>
          <a:xfrm>
            <a:off x="252050" y="2960075"/>
            <a:ext cx="82194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1292700" y="152725"/>
            <a:ext cx="7553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Introduction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295350" y="1752600"/>
            <a:ext cx="73386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Specification for Multi Processing.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an specification for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OpenMP is an Application Program Interface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(API) for writing multi-threaded, shared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memory parallelism.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create multi-threaded programs in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C,C++ and Fortran.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993" y="2667965"/>
            <a:ext cx="5808089" cy="124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759291" y="3051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OpenMP Versions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767100" y="1567375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Fortran 1.0 was released in October 1997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C/C++ 1.0 was approved in November 1998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version 2.5 joint specification in May 2005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OpenMP 3.0 API released May 2008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4.0 released in July 2013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4.5 released in Nov 2015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1140291" y="2289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Why Choose OpenMP ?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143000" y="18288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Portable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standardized for shared memory architectures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and Quick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Relatively easy to do parallelization for small parts of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an application at a time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Incremental parallelization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both fine grained and coarse grained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parallelism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API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and limited set of directives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automatic parallelization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987891" y="152718"/>
            <a:ext cx="7717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Execution Model</a:t>
            </a:r>
            <a:endParaRPr b="1" i="0" sz="36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990600" y="1752600"/>
            <a:ext cx="82194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OpenMP program starts single threaded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create additional threads, user starts a parallel region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threads are launched to create a team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(master) thread is part of the team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threads “go away” at the end of the parallel region: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usually sleep or spin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 parallel regions as necessary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Fork-join model</a:t>
            </a:r>
            <a:endParaRPr b="0" i="0" sz="20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een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